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70" r:id="rId11"/>
    <p:sldMasterId id="2147483672" r:id="rId12"/>
    <p:sldMasterId id="2147483674" r:id="rId13"/>
    <p:sldMasterId id="2147483676" r:id="rId14"/>
    <p:sldMasterId id="2147483678" r:id="rId15"/>
    <p:sldMasterId id="2147483680" r:id="rId16"/>
    <p:sldMasterId id="2147483682" r:id="rId17"/>
    <p:sldMasterId id="2147483684" r:id="rId18"/>
    <p:sldMasterId id="2147483686" r:id="rId19"/>
    <p:sldMasterId id="2147483688" r:id="rId20"/>
    <p:sldMasterId id="2147483690" r:id="rId21"/>
    <p:sldMasterId id="2147483692" r:id="rId22"/>
    <p:sldMasterId id="2147483694" r:id="rId23"/>
  </p:sldMasterIdLst>
  <p:sldIdLst>
    <p:sldId id="256" r:id="rId24"/>
    <p:sldId id="257" r:id="rId25"/>
    <p:sldId id="258" r:id="rId26"/>
    <p:sldId id="259" r:id="rId27"/>
    <p:sldId id="260" r:id="rId28"/>
    <p:sldId id="261" r:id="rId29"/>
    <p:sldId id="262" r:id="rId30"/>
    <p:sldId id="263" r:id="rId31"/>
    <p:sldId id="264" r:id="rId32"/>
    <p:sldId id="265" r:id="rId33"/>
    <p:sldId id="266" r:id="rId3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3.xml"/><Relationship Id="rId21" Type="http://schemas.openxmlformats.org/officeDocument/2006/relationships/slideMaster" Target="slideMasters/slideMaster21.xml"/><Relationship Id="rId34"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2.xml"/><Relationship Id="rId33" Type="http://schemas.openxmlformats.org/officeDocument/2006/relationships/slide" Target="slides/slide1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6.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xml"/><Relationship Id="rId32" Type="http://schemas.openxmlformats.org/officeDocument/2006/relationships/slide" Target="slides/slide9.xml"/><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5.xml"/><Relationship Id="rId36"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8.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4.xml"/><Relationship Id="rId30" Type="http://schemas.openxmlformats.org/officeDocument/2006/relationships/slide" Target="slides/slide7.xml"/><Relationship Id="rId35"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228600" y="228600"/>
            <a:ext cx="5122440" cy="8294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5" name="PlaceHolder 1"/>
          <p:cNvSpPr>
            <a:spLocks noGrp="1"/>
          </p:cNvSpPr>
          <p:nvPr>
            <p:ph type="title"/>
          </p:nvPr>
        </p:nvSpPr>
        <p:spPr>
          <a:xfrm>
            <a:off x="228600" y="228600"/>
            <a:ext cx="5122440" cy="8294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6"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48" name="PlaceHolder 1"/>
          <p:cNvSpPr>
            <a:spLocks noGrp="1"/>
          </p:cNvSpPr>
          <p:nvPr>
            <p:ph type="title"/>
          </p:nvPr>
        </p:nvSpPr>
        <p:spPr>
          <a:xfrm>
            <a:off x="228600" y="228600"/>
            <a:ext cx="5122440" cy="8294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2" name="PlaceHolder 1"/>
          <p:cNvSpPr>
            <a:spLocks noGrp="1"/>
          </p:cNvSpPr>
          <p:nvPr>
            <p:ph type="title"/>
          </p:nvPr>
        </p:nvSpPr>
        <p:spPr>
          <a:xfrm>
            <a:off x="228600" y="228600"/>
            <a:ext cx="5122440" cy="8294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2098800" y="967680"/>
            <a:ext cx="6792480" cy="1676160"/>
          </a:xfrm>
          <a:prstGeom prst="rect">
            <a:avLst/>
          </a:prstGeom>
          <a:noFill/>
          <a:ln w="0">
            <a:noFill/>
          </a:ln>
        </p:spPr>
        <p:txBody>
          <a:bodyPr lIns="91440" tIns="91440" rIns="91440" bIns="91440" anchor="b">
            <a:noAutofit/>
          </a:bodyPr>
          <a:lstStyle/>
          <a:p>
            <a:pPr indent="0">
              <a:buNone/>
            </a:pPr>
            <a:r>
              <a:rPr lang="fr-FR" sz="5500" b="0" strike="noStrike" spc="-1">
                <a:solidFill>
                  <a:schemeClr val="dk1"/>
                </a:solidFill>
                <a:latin typeface="Arial"/>
              </a:rPr>
              <a:t>Click to edit the title text format</a:t>
            </a:r>
          </a:p>
        </p:txBody>
      </p:sp>
      <p:cxnSp>
        <p:nvCxnSpPr>
          <p:cNvPr id="4" name="Google Shape;11;p2"/>
          <p:cNvCxnSpPr/>
          <p:nvPr/>
        </p:nvCxnSpPr>
        <p:spPr>
          <a:xfrm flipH="1">
            <a:off x="5356080" y="2571480"/>
            <a:ext cx="3788280" cy="360"/>
          </a:xfrm>
          <a:prstGeom prst="straightConnector1">
            <a:avLst/>
          </a:prstGeom>
          <a:ln w="9525">
            <a:solidFill>
              <a:srgbClr val="F3F3F3"/>
            </a:solidFill>
            <a:round/>
          </a:ln>
        </p:spPr>
      </p:cxn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4" name="PlaceHolder 1"/>
          <p:cNvSpPr>
            <a:spLocks noGrp="1"/>
          </p:cNvSpPr>
          <p:nvPr>
            <p:ph type="title"/>
          </p:nvPr>
        </p:nvSpPr>
        <p:spPr>
          <a:xfrm>
            <a:off x="4912200" y="768960"/>
            <a:ext cx="4003200" cy="754560"/>
          </a:xfrm>
          <a:prstGeom prst="rect">
            <a:avLst/>
          </a:prstGeom>
          <a:noFill/>
          <a:ln w="0">
            <a:noFill/>
          </a:ln>
        </p:spPr>
        <p:txBody>
          <a:bodyPr lIns="91440" tIns="91440" rIns="91440" bIns="91440" anchor="b">
            <a:noAutofit/>
          </a:bodyPr>
          <a:lstStyle/>
          <a:p>
            <a:pPr indent="0" algn="r">
              <a:lnSpc>
                <a:spcPct val="100000"/>
              </a:lnSpc>
              <a:buNone/>
            </a:pPr>
            <a:r>
              <a:rPr lang="fr-FR" sz="4500" b="0" strike="noStrike" spc="-1">
                <a:solidFill>
                  <a:schemeClr val="dk1"/>
                </a:solidFill>
                <a:latin typeface="DM Sans ExtraLight"/>
                <a:ea typeface="DM Sans ExtraLight"/>
              </a:rPr>
              <a:t>xx%</a:t>
            </a:r>
            <a:endParaRPr lang="fr-FR" sz="4500" b="0" strike="noStrike" spc="-1">
              <a:solidFill>
                <a:schemeClr val="dk1"/>
              </a:solidFill>
              <a:latin typeface="Arial"/>
            </a:endParaRPr>
          </a:p>
        </p:txBody>
      </p:sp>
      <p:sp>
        <p:nvSpPr>
          <p:cNvPr id="35" name="PlaceHolder 2"/>
          <p:cNvSpPr>
            <a:spLocks noGrp="1"/>
          </p:cNvSpPr>
          <p:nvPr>
            <p:ph type="title"/>
          </p:nvPr>
        </p:nvSpPr>
        <p:spPr>
          <a:xfrm>
            <a:off x="228960" y="3058200"/>
            <a:ext cx="4003200" cy="7545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dk1"/>
                </a:solidFill>
                <a:latin typeface="DM Sans ExtraLight"/>
                <a:ea typeface="DM Sans ExtraLight"/>
              </a:rPr>
              <a:t>xx%</a:t>
            </a:r>
            <a:endParaRPr lang="fr-FR" sz="45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228600" y="465480"/>
            <a:ext cx="6225480" cy="196416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sp>
        <p:nvSpPr>
          <p:cNvPr id="40" name="PlaceHolder 2"/>
          <p:cNvSpPr>
            <a:spLocks noGrp="1"/>
          </p:cNvSpPr>
          <p:nvPr>
            <p:ph type="title"/>
          </p:nvPr>
        </p:nvSpPr>
        <p:spPr>
          <a:xfrm>
            <a:off x="7647120" y="3453120"/>
            <a:ext cx="1267920" cy="896040"/>
          </a:xfrm>
          <a:prstGeom prst="rect">
            <a:avLst/>
          </a:prstGeom>
          <a:noFill/>
          <a:ln w="0">
            <a:noFill/>
          </a:ln>
        </p:spPr>
        <p:txBody>
          <a:bodyPr lIns="91440" tIns="91440" rIns="91440" bIns="91440" anchor="ctr">
            <a:noAutofit/>
          </a:bodyPr>
          <a:lstStyle/>
          <a:p>
            <a:pPr indent="0" algn="r">
              <a:lnSpc>
                <a:spcPct val="100000"/>
              </a:lnSpc>
              <a:buNone/>
            </a:pPr>
            <a:r>
              <a:rPr lang="fr-FR" sz="5000" b="0" strike="noStrike" spc="-1">
                <a:solidFill>
                  <a:schemeClr val="dk1"/>
                </a:solidFill>
                <a:latin typeface="DM Sans ExtraLight"/>
                <a:ea typeface="DM Sans ExtraLight"/>
              </a:rPr>
              <a:t>xx%</a:t>
            </a:r>
            <a:endParaRPr lang="fr-FR" sz="5000" b="0" strike="noStrike" spc="-1">
              <a:solidFill>
                <a:schemeClr val="dk1"/>
              </a:solidFill>
              <a:latin typeface="Arial"/>
            </a:endParaRPr>
          </a:p>
        </p:txBody>
      </p:sp>
      <p:cxnSp>
        <p:nvCxnSpPr>
          <p:cNvPr id="41" name="Google Shape;16;p3"/>
          <p:cNvCxnSpPr/>
          <p:nvPr/>
        </p:nvCxnSpPr>
        <p:spPr>
          <a:xfrm flipH="1">
            <a:off x="0" y="2571480"/>
            <a:ext cx="3825360" cy="360"/>
          </a:xfrm>
          <a:prstGeom prst="straightConnector1">
            <a:avLst/>
          </a:prstGeom>
          <a:ln w="9525">
            <a:solidFill>
              <a:srgbClr val="F3F3F3"/>
            </a:solidFill>
            <a:round/>
          </a:ln>
        </p:spPr>
      </p:cxnSp>
      <p:sp>
        <p:nvSpPr>
          <p:cNvPr id="42"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228600" y="22860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44" name="PlaceHolder 2"/>
          <p:cNvSpPr>
            <a:spLocks noGrp="1"/>
          </p:cNvSpPr>
          <p:nvPr>
            <p:ph type="body"/>
          </p:nvPr>
        </p:nvSpPr>
        <p:spPr>
          <a:xfrm>
            <a:off x="1211400" y="1963800"/>
            <a:ext cx="7703640" cy="156348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7"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1" name="PlaceHolder 1"/>
          <p:cNvSpPr>
            <a:spLocks noGrp="1"/>
          </p:cNvSpPr>
          <p:nvPr>
            <p:ph type="title"/>
          </p:nvPr>
        </p:nvSpPr>
        <p:spPr>
          <a:xfrm>
            <a:off x="228600" y="22860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54"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400" b="0" strike="noStrike" spc="-1">
                <a:solidFill>
                  <a:srgbClr val="000000"/>
                </a:solidFill>
                <a:latin typeface="Arial"/>
              </a:rPr>
              <a:t>Seventh Outline Level</a:t>
            </a:r>
          </a:p>
        </p:txBody>
      </p:sp>
      <p:sp>
        <p:nvSpPr>
          <p:cNvPr id="55"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fontScale="93333"/>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6"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dk1"/>
                </a:solidFill>
                <a:latin typeface="DM Sans ExtraLight"/>
                <a:ea typeface="DM Sans ExtraLight"/>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8"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59" name="PlaceHolder 2"/>
          <p:cNvSpPr>
            <a:spLocks noGrp="1"/>
          </p:cNvSpPr>
          <p:nvPr>
            <p:ph type="title"/>
          </p:nvPr>
        </p:nvSpPr>
        <p:spPr>
          <a:xfrm>
            <a:off x="228600" y="228600"/>
            <a:ext cx="2168280" cy="726120"/>
          </a:xfrm>
          <a:prstGeom prst="rect">
            <a:avLst/>
          </a:prstGeom>
          <a:solidFill>
            <a:schemeClr val="lt1"/>
          </a:solidFill>
          <a:ln w="0">
            <a:noFill/>
          </a:ln>
        </p:spPr>
        <p:txBody>
          <a:bodyPr lIns="91440" tIns="91440" rIns="91440" bIns="91440" anchor="t">
            <a:noAutofit/>
          </a:bodyPr>
          <a:lstStyle/>
          <a:p>
            <a:pPr indent="0">
              <a:buNone/>
            </a:pPr>
            <a:r>
              <a:rPr lang="fr-FR" sz="2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0" name="Google Shape;112;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2" name="Google Shape;115;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3"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64"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228600" y="631800"/>
            <a:ext cx="35150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7" name="PlaceHolder 2"/>
          <p:cNvSpPr>
            <a:spLocks noGrp="1"/>
          </p:cNvSpPr>
          <p:nvPr>
            <p:ph type="title"/>
          </p:nvPr>
        </p:nvSpPr>
        <p:spPr>
          <a:xfrm>
            <a:off x="4396320" y="443088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8" name="PlaceHolder 3"/>
          <p:cNvSpPr>
            <a:spLocks noGrp="1"/>
          </p:cNvSpPr>
          <p:nvPr>
            <p:ph type="title"/>
          </p:nvPr>
        </p:nvSpPr>
        <p:spPr>
          <a:xfrm>
            <a:off x="4396320" y="300132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9" name="PlaceHolder 4"/>
          <p:cNvSpPr>
            <a:spLocks noGrp="1"/>
          </p:cNvSpPr>
          <p:nvPr>
            <p:ph type="title"/>
          </p:nvPr>
        </p:nvSpPr>
        <p:spPr>
          <a:xfrm>
            <a:off x="4396320" y="2214720"/>
            <a:ext cx="59940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0" name="PlaceHolder 5"/>
          <p:cNvSpPr>
            <a:spLocks noGrp="1"/>
          </p:cNvSpPr>
          <p:nvPr>
            <p:ph type="title"/>
          </p:nvPr>
        </p:nvSpPr>
        <p:spPr>
          <a:xfrm>
            <a:off x="4396320" y="372888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1" name="PlaceHolder 6"/>
          <p:cNvSpPr>
            <a:spLocks noGrp="1"/>
          </p:cNvSpPr>
          <p:nvPr>
            <p:ph type="title"/>
          </p:nvPr>
        </p:nvSpPr>
        <p:spPr>
          <a:xfrm>
            <a:off x="8314920" y="443088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2" name="PlaceHolder 7"/>
          <p:cNvSpPr>
            <a:spLocks noGrp="1"/>
          </p:cNvSpPr>
          <p:nvPr>
            <p:ph type="title"/>
          </p:nvPr>
        </p:nvSpPr>
        <p:spPr>
          <a:xfrm>
            <a:off x="8314920" y="300132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3" name="PlaceHolder 8"/>
          <p:cNvSpPr>
            <a:spLocks noGrp="1"/>
          </p:cNvSpPr>
          <p:nvPr>
            <p:ph type="title"/>
          </p:nvPr>
        </p:nvSpPr>
        <p:spPr>
          <a:xfrm>
            <a:off x="8314920" y="2214720"/>
            <a:ext cx="59940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14" name="PlaceHolder 9"/>
          <p:cNvSpPr>
            <a:spLocks noGrp="1"/>
          </p:cNvSpPr>
          <p:nvPr>
            <p:ph type="title"/>
          </p:nvPr>
        </p:nvSpPr>
        <p:spPr>
          <a:xfrm>
            <a:off x="8314920" y="3728880"/>
            <a:ext cx="600120" cy="31032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228600" y="228600"/>
            <a:ext cx="8686080" cy="69804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cxnSp>
        <p:nvCxnSpPr>
          <p:cNvPr id="16" name="Google Shape;66;p14"/>
          <p:cNvCxnSpPr/>
          <p:nvPr/>
        </p:nvCxnSpPr>
        <p:spPr>
          <a:xfrm flipH="1">
            <a:off x="3011400" y="2030040"/>
            <a:ext cx="6163200" cy="360"/>
          </a:xfrm>
          <a:prstGeom prst="straightConnector1">
            <a:avLst/>
          </a:prstGeom>
          <a:ln w="9525">
            <a:solidFill>
              <a:srgbClr val="F3F3F3"/>
            </a:solidFill>
            <a:round/>
          </a:ln>
        </p:spPr>
      </p:cxnSp>
      <p:sp>
        <p:nvSpPr>
          <p:cNvPr id="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228600" y="228600"/>
            <a:ext cx="5322960" cy="18270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9" name="PlaceHolder 2"/>
          <p:cNvSpPr>
            <a:spLocks noGrp="1"/>
          </p:cNvSpPr>
          <p:nvPr>
            <p:ph type="body"/>
          </p:nvPr>
        </p:nvSpPr>
        <p:spPr>
          <a:xfrm>
            <a:off x="228600" y="2521440"/>
            <a:ext cx="5322960" cy="23929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400" b="0" strike="noStrike" spc="-1">
                <a:solidFill>
                  <a:srgbClr val="000000"/>
                </a:solidFill>
                <a:latin typeface="Arial"/>
              </a:rPr>
              <a:t>Seventh Outline Level</a:t>
            </a:r>
          </a:p>
        </p:txBody>
      </p:sp>
      <p:sp>
        <p:nvSpPr>
          <p:cNvPr id="2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fontScale="93333"/>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cxnSp>
        <p:nvCxnSpPr>
          <p:cNvPr id="21" name="Google Shape;71;p15"/>
          <p:cNvCxnSpPr/>
          <p:nvPr/>
        </p:nvCxnSpPr>
        <p:spPr>
          <a:xfrm flipH="1">
            <a:off x="-453600" y="2135520"/>
            <a:ext cx="5529240" cy="360"/>
          </a:xfrm>
          <a:prstGeom prst="straightConnector1">
            <a:avLst/>
          </a:prstGeom>
          <a:ln w="9525">
            <a:solidFill>
              <a:srgbClr val="F3F3F3"/>
            </a:solidFill>
            <a:round/>
          </a:ln>
        </p:spPr>
      </p:cxn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228600" y="22860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3308760" y="2163960"/>
            <a:ext cx="67860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24" name="PlaceHolder 2"/>
          <p:cNvSpPr>
            <a:spLocks noGrp="1"/>
          </p:cNvSpPr>
          <p:nvPr>
            <p:ph type="title"/>
          </p:nvPr>
        </p:nvSpPr>
        <p:spPr>
          <a:xfrm>
            <a:off x="243360" y="2163960"/>
            <a:ext cx="67752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25" name="PlaceHolder 3"/>
          <p:cNvSpPr>
            <a:spLocks noGrp="1"/>
          </p:cNvSpPr>
          <p:nvPr>
            <p:ph type="title"/>
          </p:nvPr>
        </p:nvSpPr>
        <p:spPr>
          <a:xfrm>
            <a:off x="6375240" y="2163960"/>
            <a:ext cx="67860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26" name="PlaceHolder 4"/>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228600" y="434232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28" name="PlaceHolder 2"/>
          <p:cNvSpPr>
            <a:spLocks noGrp="1"/>
          </p:cNvSpPr>
          <p:nvPr>
            <p:ph type="title"/>
          </p:nvPr>
        </p:nvSpPr>
        <p:spPr>
          <a:xfrm>
            <a:off x="6053760" y="207072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29" name="PlaceHolder 3"/>
          <p:cNvSpPr>
            <a:spLocks noGrp="1"/>
          </p:cNvSpPr>
          <p:nvPr>
            <p:ph type="title"/>
          </p:nvPr>
        </p:nvSpPr>
        <p:spPr>
          <a:xfrm>
            <a:off x="6053760" y="59256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30" name="PlaceHolder 4"/>
          <p:cNvSpPr>
            <a:spLocks noGrp="1"/>
          </p:cNvSpPr>
          <p:nvPr>
            <p:ph type="title"/>
          </p:nvPr>
        </p:nvSpPr>
        <p:spPr>
          <a:xfrm>
            <a:off x="3381480" y="592560"/>
            <a:ext cx="86400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31" name="PlaceHolder 5"/>
          <p:cNvSpPr>
            <a:spLocks noGrp="1"/>
          </p:cNvSpPr>
          <p:nvPr>
            <p:ph type="title"/>
          </p:nvPr>
        </p:nvSpPr>
        <p:spPr>
          <a:xfrm>
            <a:off x="3381480" y="207072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32" name="PlaceHolder 6"/>
          <p:cNvSpPr>
            <a:spLocks noGrp="1"/>
          </p:cNvSpPr>
          <p:nvPr>
            <p:ph type="title"/>
          </p:nvPr>
        </p:nvSpPr>
        <p:spPr>
          <a:xfrm>
            <a:off x="709200" y="59256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
        <p:nvSpPr>
          <p:cNvPr id="33" name="PlaceHolder 7"/>
          <p:cNvSpPr>
            <a:spLocks noGrp="1"/>
          </p:cNvSpPr>
          <p:nvPr>
            <p:ph type="title"/>
          </p:nvPr>
        </p:nvSpPr>
        <p:spPr>
          <a:xfrm>
            <a:off x="709200" y="2070720"/>
            <a:ext cx="865440" cy="310320"/>
          </a:xfrm>
          <a:prstGeom prst="rect">
            <a:avLst/>
          </a:prstGeom>
          <a:noFill/>
          <a:ln w="0">
            <a:noFill/>
          </a:ln>
        </p:spPr>
        <p:txBody>
          <a:bodyPr lIns="91440" tIns="91440" rIns="91440" bIns="91440" anchor="ctr">
            <a:noAutofit/>
          </a:bodyPr>
          <a:lstStyle/>
          <a:p>
            <a:pPr indent="0">
              <a:lnSpc>
                <a:spcPct val="100000"/>
              </a:lnSpc>
              <a:buNone/>
            </a:pPr>
            <a:r>
              <a:rPr lang="fr-FR" sz="2000" b="0" strike="noStrike" spc="-1">
                <a:solidFill>
                  <a:schemeClr val="dk1"/>
                </a:solidFill>
                <a:latin typeface="DM Sans ExtraLight"/>
                <a:ea typeface="DM Sans ExtraLight"/>
              </a:rPr>
              <a:t>xx%</a:t>
            </a:r>
            <a:endParaRPr lang="fr-FR" sz="2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2095560" y="971640"/>
            <a:ext cx="6791040" cy="1676160"/>
          </a:xfrm>
          <a:prstGeom prst="rect">
            <a:avLst/>
          </a:prstGeom>
          <a:noFill/>
          <a:ln w="0">
            <a:noFill/>
          </a:ln>
        </p:spPr>
        <p:txBody>
          <a:bodyPr lIns="91440" tIns="91440" rIns="91440" bIns="91440" anchor="b">
            <a:normAutofit fontScale="74737"/>
          </a:bodyPr>
          <a:lstStyle/>
          <a:p>
            <a:pPr indent="0" algn="r">
              <a:lnSpc>
                <a:spcPct val="100000"/>
              </a:lnSpc>
              <a:buNone/>
              <a:tabLst>
                <a:tab pos="0" algn="l"/>
              </a:tabLst>
            </a:pPr>
            <a:r>
              <a:rPr lang="en" sz="5500" b="0" strike="noStrike" spc="-1">
                <a:solidFill>
                  <a:schemeClr val="dk1"/>
                </a:solidFill>
                <a:latin typeface="DM Sans ExtraLight"/>
                <a:ea typeface="DM Sans ExtraLight"/>
              </a:rPr>
              <a:t>CleanTech: Transforming Waste Management with Transfer Learning</a:t>
            </a:r>
            <a:endParaRPr lang="fr-FR" sz="5500" b="0" strike="noStrike" spc="-1">
              <a:solidFill>
                <a:schemeClr val="dk1"/>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Google Shape;166;p30"/>
          <p:cNvPicPr/>
          <p:nvPr/>
        </p:nvPicPr>
        <p:blipFill>
          <a:blip r:embed="rId2">
            <a:alphaModFix amt="60000"/>
          </a:blip>
          <a:srcRect l="24910" t="46081" r="51100"/>
          <a:stretch/>
        </p:blipFill>
        <p:spPr>
          <a:xfrm>
            <a:off x="5715720" y="0"/>
            <a:ext cx="3427920" cy="5143320"/>
          </a:xfrm>
          <a:prstGeom prst="rect">
            <a:avLst/>
          </a:prstGeom>
          <a:ln w="0">
            <a:noFill/>
          </a:ln>
        </p:spPr>
      </p:pic>
      <p:sp>
        <p:nvSpPr>
          <p:cNvPr id="88" name="PlaceHolder 1"/>
          <p:cNvSpPr>
            <a:spLocks noGrp="1"/>
          </p:cNvSpPr>
          <p:nvPr>
            <p:ph type="title"/>
          </p:nvPr>
        </p:nvSpPr>
        <p:spPr>
          <a:xfrm>
            <a:off x="228600" y="228600"/>
            <a:ext cx="5324040" cy="1828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Benefits and Limitations</a:t>
            </a:r>
            <a:endParaRPr lang="fr-FR" sz="3000" b="0" strike="noStrike" spc="-1">
              <a:solidFill>
                <a:schemeClr val="dk1"/>
              </a:solidFill>
              <a:latin typeface="Arial"/>
            </a:endParaRPr>
          </a:p>
        </p:txBody>
      </p:sp>
      <p:sp>
        <p:nvSpPr>
          <p:cNvPr id="89" name="PlaceHolder 2"/>
          <p:cNvSpPr>
            <a:spLocks noGrp="1"/>
          </p:cNvSpPr>
          <p:nvPr>
            <p:ph/>
          </p:nvPr>
        </p:nvSpPr>
        <p:spPr>
          <a:xfrm>
            <a:off x="228600" y="2523960"/>
            <a:ext cx="5324040" cy="2390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The benefits of transfer learning in waste management include improved accuracy, reduced training time, and enhanced adaptability to new scenarios. However, limitations exist, such as potential overfitting to specific datasets and challenges in domain transfer. Understanding these factors is essential for effectively implementing transfer learning solutions in waste management.</a:t>
            </a:r>
            <a:endParaRPr lang="fr-FR" sz="14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Conclusions</a:t>
            </a:r>
            <a:endParaRPr lang="fr-FR" sz="3000" b="0" strike="noStrike" spc="-1">
              <a:solidFill>
                <a:schemeClr val="dk1"/>
              </a:solidFill>
              <a:latin typeface="Arial"/>
            </a:endParaRPr>
          </a:p>
        </p:txBody>
      </p:sp>
      <p:sp>
        <p:nvSpPr>
          <p:cNvPr id="91"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The integration of transfer learning in waste management presents significant opportunities for innovation and efficiency. By addressing key challenges and focusing on sustainability, organizations can leverage technological advancements to optimize their waste management practices, ensuring a more sustainable future.</a:t>
            </a:r>
            <a:endParaRPr lang="en-US" sz="1400" b="0" strike="noStrike" spc="-1">
              <a:solidFill>
                <a:srgbClr val="FFFFFF"/>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 name="Google Shape;166;p30"/>
          <p:cNvPicPr/>
          <p:nvPr/>
        </p:nvPicPr>
        <p:blipFill>
          <a:blip r:embed="rId2">
            <a:alphaModFix amt="60000"/>
          </a:blip>
          <a:srcRect l="24910" t="46081" r="51100"/>
          <a:stretch/>
        </p:blipFill>
        <p:spPr>
          <a:xfrm>
            <a:off x="5715720" y="0"/>
            <a:ext cx="3427920" cy="5143320"/>
          </a:xfrm>
          <a:prstGeom prst="rect">
            <a:avLst/>
          </a:prstGeom>
          <a:ln w="0">
            <a:noFill/>
          </a:ln>
        </p:spPr>
      </p:pic>
      <p:sp>
        <p:nvSpPr>
          <p:cNvPr id="68" name="PlaceHolder 1"/>
          <p:cNvSpPr>
            <a:spLocks noGrp="1"/>
          </p:cNvSpPr>
          <p:nvPr>
            <p:ph type="title"/>
          </p:nvPr>
        </p:nvSpPr>
        <p:spPr>
          <a:xfrm>
            <a:off x="228600" y="161692"/>
            <a:ext cx="5324040" cy="1828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Introduction</a:t>
            </a:r>
            <a:endParaRPr lang="fr-FR" sz="3000" b="0" strike="noStrike" spc="-1">
              <a:solidFill>
                <a:schemeClr val="dk1"/>
              </a:solidFill>
              <a:latin typeface="Arial"/>
            </a:endParaRPr>
          </a:p>
        </p:txBody>
      </p:sp>
      <p:sp>
        <p:nvSpPr>
          <p:cNvPr id="69" name="PlaceHolder 2"/>
          <p:cNvSpPr>
            <a:spLocks noGrp="1"/>
          </p:cNvSpPr>
          <p:nvPr>
            <p:ph/>
          </p:nvPr>
        </p:nvSpPr>
        <p:spPr>
          <a:xfrm>
            <a:off x="228600" y="2523960"/>
            <a:ext cx="5324040" cy="2390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Karla Light"/>
                <a:ea typeface="Karla Light"/>
              </a:rPr>
              <a:t>The integration of CleanTech in waste management presents innovative solutions to traditional challenges. This presentation explores the role of transfer learning in optimizing waste management processes, highlighting current challenges and technological advancements.</a:t>
            </a:r>
            <a:endParaRPr lang="fr-FR" sz="1400" b="0" strike="noStrike" spc="-1" dirty="0">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228600" y="466560"/>
            <a:ext cx="6229080" cy="19616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a:solidFill>
                  <a:schemeClr val="dk1"/>
                </a:solidFill>
                <a:latin typeface="DM Sans ExtraLight"/>
                <a:ea typeface="DM Sans ExtraLight"/>
              </a:rPr>
              <a:t>Waste Management</a:t>
            </a:r>
            <a:endParaRPr lang="fr-FR" sz="5000" b="0" strike="noStrike" spc="-1">
              <a:solidFill>
                <a:schemeClr val="dk1"/>
              </a:solidFill>
              <a:latin typeface="Arial"/>
            </a:endParaRPr>
          </a:p>
        </p:txBody>
      </p:sp>
      <p:sp>
        <p:nvSpPr>
          <p:cNvPr id="72" name="PlaceHolder 3"/>
          <p:cNvSpPr>
            <a:spLocks noGrp="1"/>
          </p:cNvSpPr>
          <p:nvPr>
            <p:ph type="title"/>
          </p:nvPr>
        </p:nvSpPr>
        <p:spPr>
          <a:xfrm>
            <a:off x="7648560" y="3457440"/>
            <a:ext cx="1266480" cy="894960"/>
          </a:xfrm>
          <a:prstGeom prst="rect">
            <a:avLst/>
          </a:prstGeom>
          <a:noFill/>
          <a:ln w="0">
            <a:noFill/>
          </a:ln>
        </p:spPr>
        <p:txBody>
          <a:bodyPr lIns="91440" tIns="91440" rIns="91440" bIns="91440" anchor="ctr">
            <a:normAutofit fontScale="93594"/>
          </a:bodyPr>
          <a:lstStyle/>
          <a:p>
            <a:pPr indent="0" algn="r">
              <a:lnSpc>
                <a:spcPct val="100000"/>
              </a:lnSpc>
              <a:buNone/>
              <a:tabLst>
                <a:tab pos="0" algn="l"/>
              </a:tabLst>
            </a:pPr>
            <a:r>
              <a:rPr lang="en" sz="5000" b="0" strike="noStrike" spc="-1" dirty="0">
                <a:solidFill>
                  <a:schemeClr val="dk1"/>
                </a:solidFill>
                <a:latin typeface="DM Sans ExtraLight"/>
                <a:ea typeface="DM Sans ExtraLight"/>
              </a:rPr>
              <a:t>01</a:t>
            </a:r>
            <a:endParaRPr lang="fr-FR" sz="5000" b="0" strike="noStrike" spc="-1" dirty="0">
              <a:solidFill>
                <a:schemeClr val="dk1"/>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Google Shape;166;p30"/>
          <p:cNvPicPr/>
          <p:nvPr/>
        </p:nvPicPr>
        <p:blipFill>
          <a:blip r:embed="rId2">
            <a:alphaModFix amt="60000"/>
          </a:blip>
          <a:srcRect l="24910" t="46081" r="51100"/>
          <a:stretch/>
        </p:blipFill>
        <p:spPr>
          <a:xfrm>
            <a:off x="5715720" y="0"/>
            <a:ext cx="3427920" cy="5143320"/>
          </a:xfrm>
          <a:prstGeom prst="rect">
            <a:avLst/>
          </a:prstGeom>
          <a:ln w="0">
            <a:noFill/>
          </a:ln>
        </p:spPr>
      </p:pic>
      <p:sp>
        <p:nvSpPr>
          <p:cNvPr id="74" name="PlaceHolder 1"/>
          <p:cNvSpPr>
            <a:spLocks noGrp="1"/>
          </p:cNvSpPr>
          <p:nvPr>
            <p:ph type="title"/>
          </p:nvPr>
        </p:nvSpPr>
        <p:spPr>
          <a:xfrm>
            <a:off x="228600" y="228600"/>
            <a:ext cx="5324040" cy="1828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Current Challenges</a:t>
            </a:r>
            <a:endParaRPr lang="fr-FR" sz="3000" b="0" strike="noStrike" spc="-1">
              <a:solidFill>
                <a:schemeClr val="dk1"/>
              </a:solidFill>
              <a:latin typeface="Arial"/>
            </a:endParaRPr>
          </a:p>
        </p:txBody>
      </p:sp>
      <p:sp>
        <p:nvSpPr>
          <p:cNvPr id="75" name="PlaceHolder 2"/>
          <p:cNvSpPr>
            <a:spLocks noGrp="1"/>
          </p:cNvSpPr>
          <p:nvPr>
            <p:ph/>
          </p:nvPr>
        </p:nvSpPr>
        <p:spPr>
          <a:xfrm>
            <a:off x="228600" y="2523960"/>
            <a:ext cx="5324040" cy="2390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Waste management faces significant challenges, including increasing waste generation, inefficient sorting processes, and environmental concerns. These issues necessitate innovative approaches to streamline operations and reduce environmental impact, making CleanTech solutions vital.</a:t>
            </a:r>
            <a:endParaRPr lang="fr-FR" sz="140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Technological Innovations</a:t>
            </a:r>
            <a:endParaRPr lang="fr-FR" sz="3000" b="0" strike="noStrike" spc="-1">
              <a:solidFill>
                <a:schemeClr val="dk1"/>
              </a:solidFill>
              <a:latin typeface="Arial"/>
            </a:endParaRPr>
          </a:p>
        </p:txBody>
      </p:sp>
      <p:sp>
        <p:nvSpPr>
          <p:cNvPr id="77"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Recent technological advancements, such as artificial intelligence and machine learning, play a crucial role in revolutionizing waste management. Innovations like smart sorting systems and data analytics enhance efficiency, reduce costs, and promote sustainable practices in the industry.</a:t>
            </a:r>
            <a:endParaRPr lang="en-US" sz="1400" b="0" strike="noStrike" spc="-1">
              <a:solidFill>
                <a:srgbClr val="FFFFFF"/>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Importance of Sustainability</a:t>
            </a:r>
            <a:endParaRPr lang="fr-FR" sz="3000" b="0" strike="noStrike" spc="-1">
              <a:solidFill>
                <a:schemeClr val="dk1"/>
              </a:solidFill>
              <a:latin typeface="Arial"/>
            </a:endParaRPr>
          </a:p>
        </p:txBody>
      </p:sp>
      <p:sp>
        <p:nvSpPr>
          <p:cNvPr id="79"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Sustainability in waste management is critical for reducing environmental impact and conserving resources. Implementing sustainable practices not only mitigates pollution but also promotes responsible consumption and waste reduction. By prioritizing sustainability, organizations can enhance their corporate social responsibility profile while ensuring the long-term viability of waste management systems.</a:t>
            </a:r>
            <a:endParaRPr lang="en-US" sz="1400" b="0" strike="noStrike" spc="-1">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228600" y="466560"/>
            <a:ext cx="6229080" cy="19616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a:solidFill>
                  <a:schemeClr val="dk1"/>
                </a:solidFill>
                <a:latin typeface="DM Sans ExtraLight"/>
                <a:ea typeface="DM Sans ExtraLight"/>
              </a:rPr>
              <a:t>Transfer Learning</a:t>
            </a:r>
            <a:endParaRPr lang="fr-FR" sz="5000" b="0" strike="noStrike" spc="-1">
              <a:solidFill>
                <a:schemeClr val="dk1"/>
              </a:solidFill>
              <a:latin typeface="Arial"/>
            </a:endParaRPr>
          </a:p>
        </p:txBody>
      </p:sp>
      <p:sp>
        <p:nvSpPr>
          <p:cNvPr id="82" name="PlaceHolder 3"/>
          <p:cNvSpPr>
            <a:spLocks noGrp="1"/>
          </p:cNvSpPr>
          <p:nvPr>
            <p:ph type="title"/>
          </p:nvPr>
        </p:nvSpPr>
        <p:spPr>
          <a:xfrm>
            <a:off x="7648560" y="3457440"/>
            <a:ext cx="1266480" cy="894960"/>
          </a:xfrm>
          <a:prstGeom prst="rect">
            <a:avLst/>
          </a:prstGeom>
          <a:noFill/>
          <a:ln w="0">
            <a:noFill/>
          </a:ln>
        </p:spPr>
        <p:txBody>
          <a:bodyPr lIns="91440" tIns="91440" rIns="91440" bIns="91440" anchor="ctr">
            <a:normAutofit fontScale="93594"/>
          </a:bodyPr>
          <a:lstStyle/>
          <a:p>
            <a:pPr indent="0" algn="r">
              <a:lnSpc>
                <a:spcPct val="100000"/>
              </a:lnSpc>
              <a:buNone/>
              <a:tabLst>
                <a:tab pos="0" algn="l"/>
              </a:tabLst>
            </a:pPr>
            <a:r>
              <a:rPr lang="en" sz="5000" b="0" strike="noStrike" spc="-1">
                <a:solidFill>
                  <a:schemeClr val="dk1"/>
                </a:solidFill>
                <a:latin typeface="DM Sans ExtraLight"/>
                <a:ea typeface="DM Sans ExtraLight"/>
              </a:rPr>
              <a:t>02</a:t>
            </a:r>
            <a:endParaRPr lang="fr-FR" sz="5000" b="0" strike="noStrike" spc="-1">
              <a:solidFill>
                <a:schemeClr val="dk1"/>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Definition and Concepts</a:t>
            </a:r>
            <a:endParaRPr lang="fr-FR" sz="3000" b="0" strike="noStrike" spc="-1">
              <a:solidFill>
                <a:schemeClr val="dk1"/>
              </a:solidFill>
              <a:latin typeface="Arial"/>
            </a:endParaRPr>
          </a:p>
        </p:txBody>
      </p:sp>
      <p:sp>
        <p:nvSpPr>
          <p:cNvPr id="84"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Transfer learning is a machine learning technique where knowledge gained from one task is applied to another related task. It enhances learning efficiency by leveraging pre-existing models to improve performance in new applications. This approach is particularly beneficial in contexts with limited data, making it a powerful tool in optimizing waste management systems.</a:t>
            </a:r>
            <a:endParaRPr lang="en-US" sz="1400" b="0" strike="noStrike" spc="-1">
              <a:solidFill>
                <a:srgbClr val="FFFFFF"/>
              </a:solidFill>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PlaceHolder 1"/>
          <p:cNvSpPr>
            <a:spLocks noGrp="1"/>
          </p:cNvSpPr>
          <p:nvPr>
            <p:ph type="title"/>
          </p:nvPr>
        </p:nvSpPr>
        <p:spPr>
          <a:xfrm>
            <a:off x="228600" y="228600"/>
            <a:ext cx="8686440" cy="694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DM Sans ExtraLight"/>
                <a:ea typeface="DM Sans ExtraLight"/>
              </a:rPr>
              <a:t>Applications in Waste Management</a:t>
            </a:r>
            <a:endParaRPr lang="fr-FR" sz="3000" b="0" strike="noStrike" spc="-1">
              <a:solidFill>
                <a:schemeClr val="dk1"/>
              </a:solidFill>
              <a:latin typeface="Arial"/>
            </a:endParaRPr>
          </a:p>
        </p:txBody>
      </p:sp>
      <p:sp>
        <p:nvSpPr>
          <p:cNvPr id="86" name="PlaceHolder 2"/>
          <p:cNvSpPr>
            <a:spLocks noGrp="1"/>
          </p:cNvSpPr>
          <p:nvPr>
            <p:ph type="subTitle"/>
          </p:nvPr>
        </p:nvSpPr>
        <p:spPr>
          <a:xfrm>
            <a:off x="3009960" y="2571840"/>
            <a:ext cx="5905080" cy="23428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Karla Light"/>
                <a:ea typeface="Karla Light"/>
              </a:rPr>
              <a:t>Transfer learning can be applied in waste management to improve classification accuracy of recyclable materials, optimize sorting processes, and enhance predictive maintenance for waste processing machinery. By using historical data, organizations can train models that adapt to new waste streams, thereby increasing operational efficiency and reducing costs.</a:t>
            </a:r>
            <a:endParaRPr lang="en-US" sz="14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Secret Service by Slidesgo">
  <a:themeElements>
    <a:clrScheme name="Simple Light">
      <a:dk1>
        <a:srgbClr val="F3F3F3"/>
      </a:dk1>
      <a:lt1>
        <a:srgbClr val="1D1D1D"/>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409</Words>
  <Application>Microsoft Office PowerPoint</Application>
  <PresentationFormat>On-screen Show (16:9)</PresentationFormat>
  <Paragraphs>21</Paragraphs>
  <Slides>11</Slides>
  <Notes>0</Notes>
  <HiddenSlides>0</HiddenSlides>
  <MMClips>0</MMClips>
  <ScaleCrop>false</ScaleCrop>
  <HeadingPairs>
    <vt:vector size="6" baseType="variant">
      <vt:variant>
        <vt:lpstr>Fonts Used</vt:lpstr>
      </vt:variant>
      <vt:variant>
        <vt:i4>6</vt:i4>
      </vt:variant>
      <vt:variant>
        <vt:lpstr>Theme</vt:lpstr>
      </vt:variant>
      <vt:variant>
        <vt:i4>23</vt:i4>
      </vt:variant>
      <vt:variant>
        <vt:lpstr>Slide Titles</vt:lpstr>
      </vt:variant>
      <vt:variant>
        <vt:i4>11</vt:i4>
      </vt:variant>
    </vt:vector>
  </HeadingPairs>
  <TitlesOfParts>
    <vt:vector size="40" baseType="lpstr">
      <vt:lpstr>Arial</vt:lpstr>
      <vt:lpstr>DM Sans ExtraLight</vt:lpstr>
      <vt:lpstr>Karla Light</vt:lpstr>
      <vt:lpstr>OpenSymbol</vt:lpstr>
      <vt:lpstr>Symbol</vt:lpstr>
      <vt:lpstr>Wingdings</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Secret Service by Slidesgo</vt:lpstr>
      <vt:lpstr>Slidesgo Final Pages</vt:lpstr>
      <vt:lpstr>Slidesgo Final Pages</vt:lpstr>
      <vt:lpstr>Slidesgo Final Pages</vt:lpstr>
      <vt:lpstr>CleanTech: Transforming Waste Management with Transfer Learning</vt:lpstr>
      <vt:lpstr>Introduction</vt:lpstr>
      <vt:lpstr>Waste Management</vt:lpstr>
      <vt:lpstr>Current Challenges</vt:lpstr>
      <vt:lpstr>Technological Innovations</vt:lpstr>
      <vt:lpstr>Importance of Sustainability</vt:lpstr>
      <vt:lpstr>Transfer Learning</vt:lpstr>
      <vt:lpstr>Definition and Concepts</vt:lpstr>
      <vt:lpstr>Applications in Waste Management</vt:lpstr>
      <vt:lpstr>Benefits and Limitations</vt:lpstr>
      <vt:lpstr>Conclusions</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 Abhi</cp:lastModifiedBy>
  <cp:revision>1</cp:revision>
  <dcterms:modified xsi:type="dcterms:W3CDTF">2025-06-30T06:55:52Z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2025-06-30T06:47:25Z</dcterms:created>
  <dc:creator>Unknown Creator</dc:creator>
  <dc:description/>
  <dc:language>en-US</dc:language>
  <cp:lastModifiedBy>Unknown Creator</cp:lastModifiedBy>
  <dcterms:modified xsi:type="dcterms:W3CDTF">2025-06-30T06:47:25Z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